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9" r:id="rId9"/>
    <p:sldId id="270" r:id="rId10"/>
    <p:sldId id="262" r:id="rId11"/>
    <p:sldId id="268" r:id="rId12"/>
    <p:sldId id="278" r:id="rId13"/>
    <p:sldId id="287" r:id="rId14"/>
    <p:sldId id="298" r:id="rId15"/>
    <p:sldId id="280" r:id="rId16"/>
    <p:sldId id="288" r:id="rId17"/>
    <p:sldId id="289" r:id="rId18"/>
    <p:sldId id="290" r:id="rId19"/>
    <p:sldId id="265" r:id="rId20"/>
    <p:sldId id="273" r:id="rId21"/>
    <p:sldId id="297" r:id="rId22"/>
    <p:sldId id="282" r:id="rId23"/>
    <p:sldId id="277" r:id="rId24"/>
    <p:sldId id="276" r:id="rId25"/>
    <p:sldId id="275" r:id="rId26"/>
    <p:sldId id="292" r:id="rId27"/>
    <p:sldId id="283" r:id="rId28"/>
    <p:sldId id="286" r:id="rId29"/>
    <p:sldId id="294" r:id="rId30"/>
    <p:sldId id="274" r:id="rId31"/>
    <p:sldId id="267" r:id="rId32"/>
    <p:sldId id="284" r:id="rId33"/>
    <p:sldId id="272" r:id="rId34"/>
    <p:sldId id="271" r:id="rId35"/>
    <p:sldId id="263" r:id="rId36"/>
    <p:sldId id="296" r:id="rId37"/>
    <p:sldId id="279" r:id="rId38"/>
    <p:sldId id="2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6144"/>
    <p:restoredTop sz="96395"/>
  </p:normalViewPr>
  <p:slideViewPr>
    <p:cSldViewPr snapToGrid="0" snapToObjects="1">
      <p:cViewPr varScale="1">
        <p:scale>
          <a:sx n="160" d="100"/>
          <a:sy n="160" d="100"/>
        </p:scale>
        <p:origin x="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~/n/employees/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MatthieuHarbich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/generative/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8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9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3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C5694-4A82-2C4A-8492-A91F48506B5B}" type="datetime1">
              <a:rPr lang="de-CH" smtClean="0"/>
              <a:t>26.08.21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D5B1E-5A43-4B44-B46E-3DAD6D094A5C}" type="datetime1">
              <a:rPr lang="de-CH" smtClean="0"/>
              <a:t>26.08.21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A6E9-5A51-7C41-8761-0496ABAF3CF5}" type="datetime1">
              <a:rPr lang="de-CH" smtClean="0"/>
              <a:t>26.08.21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B99B-B7C7-224D-8D05-193DB52C1638}" type="datetime1">
              <a:rPr lang="de-CH" smtClean="0"/>
              <a:t>26.08.21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1818-1E1D-0B48-8A42-8606381CE064}" type="datetime1">
              <a:rPr lang="de-CH" smtClean="0"/>
              <a:t>26.08.21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0B05-76B7-5540-BDEE-85F2E08A2A8B}" type="datetime1">
              <a:rPr lang="de-CH" smtClean="0"/>
              <a:t>26.08.21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7DEC-3C1A-1941-A10C-DC7F021C2D43}" type="datetime1">
              <a:rPr lang="de-CH" smtClean="0"/>
              <a:t>26.08.21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CD41-C491-A445-BBB7-869B73DDEC61}" type="datetime1">
              <a:rPr lang="de-CH" smtClean="0"/>
              <a:t>26.08.21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2F6E-D7B0-C046-A681-CF824515DBDB}" type="datetime1">
              <a:rPr lang="de-CH" smtClean="0"/>
              <a:t>26.08.21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781D2-91C3-304E-ADA3-78161F402172}" type="datetime1">
              <a:rPr lang="de-CH" smtClean="0"/>
              <a:t>26.08.21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AED2-C86B-874B-B6A1-F116D7A09E71}" type="datetime1">
              <a:rPr lang="de-CH" smtClean="0"/>
              <a:t>26.08.21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E1A2-1DE7-1D4B-93B7-AC2327C3E9F6}" type="datetime1">
              <a:rPr lang="de-CH" smtClean="0"/>
              <a:t>26.08.21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6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Microscopes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E4BE0-7275-824A-93F5-37338399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642" y="1504885"/>
            <a:ext cx="5147865" cy="39783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1C15E3-27E1-1A40-AADB-992F1F516F15}"/>
              </a:ext>
            </a:extLst>
          </p:cNvPr>
          <p:cNvSpPr/>
          <p:nvPr/>
        </p:nvSpPr>
        <p:spPr>
          <a:xfrm>
            <a:off x="9750056" y="3834956"/>
            <a:ext cx="2212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scanning electron microscope (SEM) image shows a soma with dendrites (and their spines) radiating from it. </a:t>
            </a:r>
            <a:r>
              <a:rPr lang="en-US" sz="1400" dirty="0">
                <a:solidFill>
                  <a:srgbClr val="1A1A1A"/>
                </a:solidFill>
                <a:latin typeface="-apple-system"/>
              </a:rPr>
              <a:t>[2]</a:t>
            </a:r>
            <a:endParaRPr lang="en-CH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307062-53C9-CD45-B5EE-043B805D1189}"/>
              </a:ext>
            </a:extLst>
          </p:cNvPr>
          <p:cNvSpPr/>
          <p:nvPr/>
        </p:nvSpPr>
        <p:spPr>
          <a:xfrm>
            <a:off x="147145" y="6277302"/>
            <a:ext cx="8509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400" dirty="0">
                <a:solidFill>
                  <a:schemeClr val="bg1">
                    <a:lumMod val="50000"/>
                  </a:schemeClr>
                </a:solidFill>
              </a:rPr>
              <a:t>[1] https://www.britannica.com/technology/scanning-electron-microscope</a:t>
            </a:r>
          </a:p>
          <a:p>
            <a:r>
              <a:rPr lang="en-CH" sz="1400" dirty="0">
                <a:solidFill>
                  <a:schemeClr val="bg1">
                    <a:lumMod val="50000"/>
                  </a:schemeClr>
                </a:solidFill>
              </a:rPr>
              <a:t>[2]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Thomas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Deerinck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and Mark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Ellisman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2009</a:t>
            </a:r>
            <a:endParaRPr lang="en-CH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B530CF4-2E3E-6D49-99D6-29E0BBB2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3706"/>
            <a:ext cx="3483934" cy="253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960130-11A3-2B45-B413-2985DA6AEEF8}"/>
              </a:ext>
            </a:extLst>
          </p:cNvPr>
          <p:cNvSpPr/>
          <p:nvPr/>
        </p:nvSpPr>
        <p:spPr>
          <a:xfrm>
            <a:off x="9750056" y="963706"/>
            <a:ext cx="20425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A1A"/>
                </a:solidFill>
                <a:latin typeface="-apple-system"/>
              </a:rPr>
              <a:t>Computer-colored micrograph of the scales of a tortoiseshell butterfly wing created using a scanning electron microscope. [1]</a:t>
            </a:r>
            <a:endParaRPr lang="en-CH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C6E9B5-9BE0-8049-AB9E-3027AE39474F}"/>
              </a:ext>
            </a:extLst>
          </p:cNvPr>
          <p:cNvSpPr/>
          <p:nvPr/>
        </p:nvSpPr>
        <p:spPr>
          <a:xfrm>
            <a:off x="492642" y="548325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Libre Franklin"/>
              </a:rPr>
              <a:t>JEOL JEM 2100 Plus</a:t>
            </a:r>
            <a:r>
              <a:rPr lang="en-CH" sz="1600" dirty="0">
                <a:solidFill>
                  <a:srgbClr val="333333"/>
                </a:solidFill>
                <a:latin typeface="Libre Franklin"/>
              </a:rPr>
              <a:t>, available for booking at EPFL</a:t>
            </a:r>
            <a:endParaRPr lang="en-US" sz="1600" dirty="0">
              <a:solidFill>
                <a:srgbClr val="333333"/>
              </a:solidFill>
              <a:latin typeface="Libre Frankli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46198A-3A93-2E4C-A84A-4C3AC54A6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34956"/>
            <a:ext cx="3483934" cy="24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7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Microscopes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1026" name="Picture 2" descr="scanning electron microscope | Definition, Images, Uses, Advantages, &amp;amp;  Facts | Britannica">
            <a:extLst>
              <a:ext uri="{FF2B5EF4-FFF2-40B4-BE49-F238E27FC236}">
                <a16:creationId xmlns:a16="http://schemas.microsoft.com/office/drawing/2014/main" id="{5050A5CE-4CED-8446-B462-39CFE3B09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53" y="1318437"/>
            <a:ext cx="4944139" cy="49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3CC5F-6202-354B-89A8-592BBA61777B}"/>
              </a:ext>
            </a:extLst>
          </p:cNvPr>
          <p:cNvSpPr txBox="1"/>
          <p:nvPr/>
        </p:nvSpPr>
        <p:spPr>
          <a:xfrm>
            <a:off x="6064469" y="1318437"/>
            <a:ext cx="566397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Electron microscopes use a beam of electrons instead of light. </a:t>
            </a:r>
          </a:p>
          <a:p>
            <a:endParaRPr lang="en-CH" sz="2000" dirty="0"/>
          </a:p>
          <a:p>
            <a:r>
              <a:rPr lang="en-CH" sz="2000" dirty="0"/>
              <a:t>For our purposes, here’s how the microscope works:</a:t>
            </a:r>
          </a:p>
          <a:p>
            <a:pPr marL="342900" indent="-342900">
              <a:buFontTx/>
              <a:buChar char="-"/>
            </a:pPr>
            <a:r>
              <a:rPr lang="en-CH" sz="2000" dirty="0"/>
              <a:t>Before starting, we need to insert our sample in the microscope through a robotic arm</a:t>
            </a:r>
            <a:br>
              <a:rPr lang="en-CH" sz="2000" dirty="0"/>
            </a:br>
            <a:endParaRPr lang="en-CH" sz="2000" dirty="0"/>
          </a:p>
          <a:p>
            <a:pPr marL="342900" indent="-342900">
              <a:buFontTx/>
              <a:buChar char="-"/>
            </a:pPr>
            <a:r>
              <a:rPr lang="en-CH" sz="2000" dirty="0"/>
              <a:t>Then we activate a vacuum pump so that the electrons do not bounce off the air</a:t>
            </a:r>
            <a:br>
              <a:rPr lang="en-CH" sz="2000" dirty="0"/>
            </a:br>
            <a:endParaRPr lang="en-CH" sz="2000" dirty="0"/>
          </a:p>
          <a:p>
            <a:pPr marL="342900" indent="-342900">
              <a:buFontTx/>
              <a:buChar char="-"/>
            </a:pPr>
            <a:r>
              <a:rPr lang="en-CH" sz="2000" dirty="0"/>
              <a:t>We let the microscope scan the sample</a:t>
            </a:r>
            <a:br>
              <a:rPr lang="en-CH" sz="2000" dirty="0"/>
            </a:br>
            <a:endParaRPr lang="en-CH" sz="2000" dirty="0"/>
          </a:p>
          <a:p>
            <a:pPr marL="342900" indent="-342900">
              <a:buFontTx/>
              <a:buChar char="-"/>
            </a:pPr>
            <a:r>
              <a:rPr lang="en-CH" sz="2000" dirty="0"/>
              <a:t>Finally, we need to switch off the vacuum pump and remove the sample so that other people can use it next </a:t>
            </a:r>
          </a:p>
        </p:txBody>
      </p:sp>
    </p:spTree>
    <p:extLst>
      <p:ext uri="{BB962C8B-B14F-4D97-AF65-F5344CB8AC3E}">
        <p14:creationId xmlns:p14="http://schemas.microsoft.com/office/powerpoint/2010/main" val="920049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7181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77428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70471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2723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387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can be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73600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the bundled data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57205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45589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037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82227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94745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596662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460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1F89C-CAB5-014B-96AB-43490BCC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0" y="1436799"/>
            <a:ext cx="11106248" cy="43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6B1E-4584-6949-812C-750717B1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5" y="2605809"/>
            <a:ext cx="10778269" cy="4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846348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74696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read and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55584</TotalTime>
  <Words>2534</Words>
  <Application>Microsoft Macintosh PowerPoint</Application>
  <PresentationFormat>Widescreen</PresentationFormat>
  <Paragraphs>316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Consolas</vt:lpstr>
      <vt:lpstr>Courier</vt:lpstr>
      <vt:lpstr>Libre Franklin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context managers</vt:lpstr>
      <vt:lpstr>The smell of classes</vt:lpstr>
      <vt:lpstr>The smell of generators</vt:lpstr>
      <vt:lpstr>The smell of decorators</vt:lpstr>
      <vt:lpstr>One smell at the time: Context managers</vt:lpstr>
      <vt:lpstr>The smell of context managers</vt:lpstr>
      <vt:lpstr>Electron Microscopes</vt:lpstr>
      <vt:lpstr>Electron Microscopes</vt:lpstr>
      <vt:lpstr>Go to “context managers” notebooks</vt:lpstr>
      <vt:lpstr>Recap: Context managers</vt:lpstr>
      <vt:lpstr>FYI: most general way of defining context manger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  <vt:lpstr>Keep your nose ready!</vt:lpstr>
      <vt:lpstr>Where to go from here…</vt:lpstr>
      <vt:lpstr>Thank you!</vt:lpstr>
      <vt:lpstr>PowerPoint Presentation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184</cp:revision>
  <cp:lastPrinted>2019-09-03T16:05:03Z</cp:lastPrinted>
  <dcterms:created xsi:type="dcterms:W3CDTF">2018-07-24T12:49:38Z</dcterms:created>
  <dcterms:modified xsi:type="dcterms:W3CDTF">2021-08-26T07:11:28Z</dcterms:modified>
</cp:coreProperties>
</file>